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handoutMasterIdLst>
    <p:handoutMasterId r:id="rId21"/>
  </p:handoutMasterIdLst>
  <p:sldIdLst>
    <p:sldId id="306" r:id="rId5"/>
    <p:sldId id="308" r:id="rId6"/>
    <p:sldId id="314" r:id="rId7"/>
    <p:sldId id="315" r:id="rId8"/>
    <p:sldId id="316" r:id="rId9"/>
    <p:sldId id="307" r:id="rId10"/>
    <p:sldId id="309" r:id="rId11"/>
    <p:sldId id="294" r:id="rId12"/>
    <p:sldId id="295" r:id="rId13"/>
    <p:sldId id="310" r:id="rId14"/>
    <p:sldId id="313" r:id="rId15"/>
    <p:sldId id="303" r:id="rId16"/>
    <p:sldId id="304" r:id="rId17"/>
    <p:sldId id="311" r:id="rId18"/>
    <p:sldId id="312"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6197" autoAdjust="0"/>
  </p:normalViewPr>
  <p:slideViewPr>
    <p:cSldViewPr snapToGrid="0">
      <p:cViewPr varScale="1">
        <p:scale>
          <a:sx n="121" d="100"/>
          <a:sy n="121" d="100"/>
        </p:scale>
        <p:origin x="200" y="23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1DDC76-576B-5243-973E-534CC6B8BF02}" type="doc">
      <dgm:prSet loTypeId="urn:microsoft.com/office/officeart/2005/8/layout/process1" loCatId="" qsTypeId="urn:microsoft.com/office/officeart/2005/8/quickstyle/simple1" qsCatId="simple" csTypeId="urn:microsoft.com/office/officeart/2005/8/colors/accent1_2" csCatId="accent1" phldr="1"/>
      <dgm:spPr/>
    </dgm:pt>
    <dgm:pt modelId="{4D8955D9-58F1-7246-ADC6-287D1A5E93F2}">
      <dgm:prSet phldrT="[Text]"/>
      <dgm:spPr/>
      <dgm:t>
        <a:bodyPr/>
        <a:lstStyle/>
        <a:p>
          <a:r>
            <a:rPr lang="en-GB" dirty="0"/>
            <a:t>Exploration</a:t>
          </a:r>
        </a:p>
      </dgm:t>
    </dgm:pt>
    <dgm:pt modelId="{350B2AE7-8CA5-7C47-9020-65B42128CDE2}" type="parTrans" cxnId="{BCBB0859-8CED-EE4D-95C9-4DB8DBE36603}">
      <dgm:prSet/>
      <dgm:spPr/>
      <dgm:t>
        <a:bodyPr/>
        <a:lstStyle/>
        <a:p>
          <a:endParaRPr lang="en-GB"/>
        </a:p>
      </dgm:t>
    </dgm:pt>
    <dgm:pt modelId="{346349FC-E145-5F41-8A53-37D35E3172FF}" type="sibTrans" cxnId="{BCBB0859-8CED-EE4D-95C9-4DB8DBE36603}">
      <dgm:prSet/>
      <dgm:spPr/>
      <dgm:t>
        <a:bodyPr/>
        <a:lstStyle/>
        <a:p>
          <a:endParaRPr lang="en-GB"/>
        </a:p>
      </dgm:t>
    </dgm:pt>
    <dgm:pt modelId="{123FF609-ECED-EB4E-A15B-7E302F1426E3}">
      <dgm:prSet phldrT="[Text]"/>
      <dgm:spPr/>
      <dgm:t>
        <a:bodyPr/>
        <a:lstStyle/>
        <a:p>
          <a:r>
            <a:rPr lang="en-GB" dirty="0"/>
            <a:t>Cleaning</a:t>
          </a:r>
        </a:p>
      </dgm:t>
    </dgm:pt>
    <dgm:pt modelId="{9FD623A4-EDBC-BF43-B390-B8E83FB1BEDF}" type="parTrans" cxnId="{82C122BB-BB25-3A40-9A29-1FAFC024853A}">
      <dgm:prSet/>
      <dgm:spPr/>
      <dgm:t>
        <a:bodyPr/>
        <a:lstStyle/>
        <a:p>
          <a:endParaRPr lang="en-GB"/>
        </a:p>
      </dgm:t>
    </dgm:pt>
    <dgm:pt modelId="{9368FBD9-D443-3347-821B-44FB90FAE313}" type="sibTrans" cxnId="{82C122BB-BB25-3A40-9A29-1FAFC024853A}">
      <dgm:prSet/>
      <dgm:spPr/>
      <dgm:t>
        <a:bodyPr/>
        <a:lstStyle/>
        <a:p>
          <a:endParaRPr lang="en-GB"/>
        </a:p>
      </dgm:t>
    </dgm:pt>
    <dgm:pt modelId="{9020C59A-F593-AC40-B53D-4148E370DDAF}">
      <dgm:prSet phldrT="[Text]"/>
      <dgm:spPr/>
      <dgm:t>
        <a:bodyPr/>
        <a:lstStyle/>
        <a:p>
          <a:r>
            <a:rPr lang="en-GB" dirty="0"/>
            <a:t>Feature Engineering</a:t>
          </a:r>
        </a:p>
      </dgm:t>
    </dgm:pt>
    <dgm:pt modelId="{38690658-7BE9-BD4C-B309-2EF76ABDE82D}" type="parTrans" cxnId="{66FA362C-4E61-524E-97DD-94A5B524A66D}">
      <dgm:prSet/>
      <dgm:spPr/>
      <dgm:t>
        <a:bodyPr/>
        <a:lstStyle/>
        <a:p>
          <a:endParaRPr lang="en-GB"/>
        </a:p>
      </dgm:t>
    </dgm:pt>
    <dgm:pt modelId="{13D83830-C977-EF4B-B5A0-69B0CC237CBB}" type="sibTrans" cxnId="{66FA362C-4E61-524E-97DD-94A5B524A66D}">
      <dgm:prSet/>
      <dgm:spPr/>
      <dgm:t>
        <a:bodyPr/>
        <a:lstStyle/>
        <a:p>
          <a:endParaRPr lang="en-GB"/>
        </a:p>
      </dgm:t>
    </dgm:pt>
    <dgm:pt modelId="{D001019D-0CAB-6648-9686-7CC6E56FBA15}">
      <dgm:prSet/>
      <dgm:spPr/>
      <dgm:t>
        <a:bodyPr/>
        <a:lstStyle/>
        <a:p>
          <a:r>
            <a:rPr lang="en-GB" dirty="0"/>
            <a:t>Modelling</a:t>
          </a:r>
        </a:p>
      </dgm:t>
    </dgm:pt>
    <dgm:pt modelId="{10768F13-742F-3542-BFDB-3DC865ADB237}" type="parTrans" cxnId="{2C4E2680-899E-0B47-BE5F-FBA4FD8AF454}">
      <dgm:prSet/>
      <dgm:spPr/>
      <dgm:t>
        <a:bodyPr/>
        <a:lstStyle/>
        <a:p>
          <a:endParaRPr lang="en-GB"/>
        </a:p>
      </dgm:t>
    </dgm:pt>
    <dgm:pt modelId="{4D4DF91F-89E6-6549-B024-31F66265C2CF}" type="sibTrans" cxnId="{2C4E2680-899E-0B47-BE5F-FBA4FD8AF454}">
      <dgm:prSet/>
      <dgm:spPr/>
      <dgm:t>
        <a:bodyPr/>
        <a:lstStyle/>
        <a:p>
          <a:endParaRPr lang="en-GB"/>
        </a:p>
      </dgm:t>
    </dgm:pt>
    <dgm:pt modelId="{BD92D927-B730-2649-8AAA-1BB8C5C20937}" type="pres">
      <dgm:prSet presAssocID="{221DDC76-576B-5243-973E-534CC6B8BF02}" presName="Name0" presStyleCnt="0">
        <dgm:presLayoutVars>
          <dgm:dir/>
          <dgm:resizeHandles val="exact"/>
        </dgm:presLayoutVars>
      </dgm:prSet>
      <dgm:spPr/>
    </dgm:pt>
    <dgm:pt modelId="{EC7488E3-72FC-6A4C-8731-4E4465E0504D}" type="pres">
      <dgm:prSet presAssocID="{4D8955D9-58F1-7246-ADC6-287D1A5E93F2}" presName="node" presStyleLbl="node1" presStyleIdx="0" presStyleCnt="4">
        <dgm:presLayoutVars>
          <dgm:bulletEnabled val="1"/>
        </dgm:presLayoutVars>
      </dgm:prSet>
      <dgm:spPr/>
    </dgm:pt>
    <dgm:pt modelId="{FC232271-9120-984D-B994-F8AFC8A54EE4}" type="pres">
      <dgm:prSet presAssocID="{346349FC-E145-5F41-8A53-37D35E3172FF}" presName="sibTrans" presStyleLbl="sibTrans2D1" presStyleIdx="0" presStyleCnt="3"/>
      <dgm:spPr/>
    </dgm:pt>
    <dgm:pt modelId="{E63E7544-8640-FD4C-8E32-1A2B90A36366}" type="pres">
      <dgm:prSet presAssocID="{346349FC-E145-5F41-8A53-37D35E3172FF}" presName="connectorText" presStyleLbl="sibTrans2D1" presStyleIdx="0" presStyleCnt="3"/>
      <dgm:spPr/>
    </dgm:pt>
    <dgm:pt modelId="{45801AAF-71E5-914F-92AA-54E011B8754B}" type="pres">
      <dgm:prSet presAssocID="{123FF609-ECED-EB4E-A15B-7E302F1426E3}" presName="node" presStyleLbl="node1" presStyleIdx="1" presStyleCnt="4">
        <dgm:presLayoutVars>
          <dgm:bulletEnabled val="1"/>
        </dgm:presLayoutVars>
      </dgm:prSet>
      <dgm:spPr/>
    </dgm:pt>
    <dgm:pt modelId="{4FE0D6B8-0D0A-A44F-A252-26C2FC5A9346}" type="pres">
      <dgm:prSet presAssocID="{9368FBD9-D443-3347-821B-44FB90FAE313}" presName="sibTrans" presStyleLbl="sibTrans2D1" presStyleIdx="1" presStyleCnt="3"/>
      <dgm:spPr/>
    </dgm:pt>
    <dgm:pt modelId="{2BABCF3D-AA39-B24E-B2E8-D1A363BDDC59}" type="pres">
      <dgm:prSet presAssocID="{9368FBD9-D443-3347-821B-44FB90FAE313}" presName="connectorText" presStyleLbl="sibTrans2D1" presStyleIdx="1" presStyleCnt="3"/>
      <dgm:spPr/>
    </dgm:pt>
    <dgm:pt modelId="{039BD43E-1397-C649-ACBC-0977F12DE7BE}" type="pres">
      <dgm:prSet presAssocID="{9020C59A-F593-AC40-B53D-4148E370DDAF}" presName="node" presStyleLbl="node1" presStyleIdx="2" presStyleCnt="4">
        <dgm:presLayoutVars>
          <dgm:bulletEnabled val="1"/>
        </dgm:presLayoutVars>
      </dgm:prSet>
      <dgm:spPr/>
    </dgm:pt>
    <dgm:pt modelId="{AE6C08E6-5C10-254C-A883-0ED4B8BA0587}" type="pres">
      <dgm:prSet presAssocID="{13D83830-C977-EF4B-B5A0-69B0CC237CBB}" presName="sibTrans" presStyleLbl="sibTrans2D1" presStyleIdx="2" presStyleCnt="3"/>
      <dgm:spPr/>
    </dgm:pt>
    <dgm:pt modelId="{4D90EDF1-BD92-1140-A51B-F7D5A1D2896E}" type="pres">
      <dgm:prSet presAssocID="{13D83830-C977-EF4B-B5A0-69B0CC237CBB}" presName="connectorText" presStyleLbl="sibTrans2D1" presStyleIdx="2" presStyleCnt="3"/>
      <dgm:spPr/>
    </dgm:pt>
    <dgm:pt modelId="{2988A6D7-D5D8-0244-9626-4AF1BE98ADF9}" type="pres">
      <dgm:prSet presAssocID="{D001019D-0CAB-6648-9686-7CC6E56FBA15}" presName="node" presStyleLbl="node1" presStyleIdx="3" presStyleCnt="4">
        <dgm:presLayoutVars>
          <dgm:bulletEnabled val="1"/>
        </dgm:presLayoutVars>
      </dgm:prSet>
      <dgm:spPr/>
    </dgm:pt>
  </dgm:ptLst>
  <dgm:cxnLst>
    <dgm:cxn modelId="{D569C520-4003-334D-A557-A91C4B03521E}" type="presOf" srcId="{13D83830-C977-EF4B-B5A0-69B0CC237CBB}" destId="{AE6C08E6-5C10-254C-A883-0ED4B8BA0587}" srcOrd="0" destOrd="0" presId="urn:microsoft.com/office/officeart/2005/8/layout/process1"/>
    <dgm:cxn modelId="{EC614B26-1BCF-894C-AF50-9C23B2B2BC76}" type="presOf" srcId="{9368FBD9-D443-3347-821B-44FB90FAE313}" destId="{4FE0D6B8-0D0A-A44F-A252-26C2FC5A9346}" srcOrd="0" destOrd="0" presId="urn:microsoft.com/office/officeart/2005/8/layout/process1"/>
    <dgm:cxn modelId="{66FA362C-4E61-524E-97DD-94A5B524A66D}" srcId="{221DDC76-576B-5243-973E-534CC6B8BF02}" destId="{9020C59A-F593-AC40-B53D-4148E370DDAF}" srcOrd="2" destOrd="0" parTransId="{38690658-7BE9-BD4C-B309-2EF76ABDE82D}" sibTransId="{13D83830-C977-EF4B-B5A0-69B0CC237CBB}"/>
    <dgm:cxn modelId="{2CA4FD2C-0F0F-184D-95EE-8E906A05185A}" type="presOf" srcId="{221DDC76-576B-5243-973E-534CC6B8BF02}" destId="{BD92D927-B730-2649-8AAA-1BB8C5C20937}" srcOrd="0" destOrd="0" presId="urn:microsoft.com/office/officeart/2005/8/layout/process1"/>
    <dgm:cxn modelId="{9349D536-A9E2-EC41-80F9-ED7A2A9621B0}" type="presOf" srcId="{13D83830-C977-EF4B-B5A0-69B0CC237CBB}" destId="{4D90EDF1-BD92-1140-A51B-F7D5A1D2896E}" srcOrd="1" destOrd="0" presId="urn:microsoft.com/office/officeart/2005/8/layout/process1"/>
    <dgm:cxn modelId="{CC9D203E-D332-6447-9171-E9799695F8C1}" type="presOf" srcId="{4D8955D9-58F1-7246-ADC6-287D1A5E93F2}" destId="{EC7488E3-72FC-6A4C-8731-4E4465E0504D}" srcOrd="0" destOrd="0" presId="urn:microsoft.com/office/officeart/2005/8/layout/process1"/>
    <dgm:cxn modelId="{BCBB0859-8CED-EE4D-95C9-4DB8DBE36603}" srcId="{221DDC76-576B-5243-973E-534CC6B8BF02}" destId="{4D8955D9-58F1-7246-ADC6-287D1A5E93F2}" srcOrd="0" destOrd="0" parTransId="{350B2AE7-8CA5-7C47-9020-65B42128CDE2}" sibTransId="{346349FC-E145-5F41-8A53-37D35E3172FF}"/>
    <dgm:cxn modelId="{E39B1F7C-A074-714B-A760-D9395887A9FF}" type="presOf" srcId="{346349FC-E145-5F41-8A53-37D35E3172FF}" destId="{E63E7544-8640-FD4C-8E32-1A2B90A36366}" srcOrd="1" destOrd="0" presId="urn:microsoft.com/office/officeart/2005/8/layout/process1"/>
    <dgm:cxn modelId="{2C4E2680-899E-0B47-BE5F-FBA4FD8AF454}" srcId="{221DDC76-576B-5243-973E-534CC6B8BF02}" destId="{D001019D-0CAB-6648-9686-7CC6E56FBA15}" srcOrd="3" destOrd="0" parTransId="{10768F13-742F-3542-BFDB-3DC865ADB237}" sibTransId="{4D4DF91F-89E6-6549-B024-31F66265C2CF}"/>
    <dgm:cxn modelId="{FFE81796-5CB7-104E-BA36-58672ADFA603}" type="presOf" srcId="{9368FBD9-D443-3347-821B-44FB90FAE313}" destId="{2BABCF3D-AA39-B24E-B2E8-D1A363BDDC59}" srcOrd="1" destOrd="0" presId="urn:microsoft.com/office/officeart/2005/8/layout/process1"/>
    <dgm:cxn modelId="{64161A99-E280-ED45-9942-89E6E12CA296}" type="presOf" srcId="{D001019D-0CAB-6648-9686-7CC6E56FBA15}" destId="{2988A6D7-D5D8-0244-9626-4AF1BE98ADF9}" srcOrd="0" destOrd="0" presId="urn:microsoft.com/office/officeart/2005/8/layout/process1"/>
    <dgm:cxn modelId="{B5BF84B9-196B-A947-9747-1434990D6676}" type="presOf" srcId="{123FF609-ECED-EB4E-A15B-7E302F1426E3}" destId="{45801AAF-71E5-914F-92AA-54E011B8754B}" srcOrd="0" destOrd="0" presId="urn:microsoft.com/office/officeart/2005/8/layout/process1"/>
    <dgm:cxn modelId="{82C122BB-BB25-3A40-9A29-1FAFC024853A}" srcId="{221DDC76-576B-5243-973E-534CC6B8BF02}" destId="{123FF609-ECED-EB4E-A15B-7E302F1426E3}" srcOrd="1" destOrd="0" parTransId="{9FD623A4-EDBC-BF43-B390-B8E83FB1BEDF}" sibTransId="{9368FBD9-D443-3347-821B-44FB90FAE313}"/>
    <dgm:cxn modelId="{4541F1D1-38EF-424D-94FE-9DC5E91AA9FD}" type="presOf" srcId="{346349FC-E145-5F41-8A53-37D35E3172FF}" destId="{FC232271-9120-984D-B994-F8AFC8A54EE4}" srcOrd="0" destOrd="0" presId="urn:microsoft.com/office/officeart/2005/8/layout/process1"/>
    <dgm:cxn modelId="{8C3CC8E1-42C0-4443-B5CD-6CCB6FF3B5DC}" type="presOf" srcId="{9020C59A-F593-AC40-B53D-4148E370DDAF}" destId="{039BD43E-1397-C649-ACBC-0977F12DE7BE}" srcOrd="0" destOrd="0" presId="urn:microsoft.com/office/officeart/2005/8/layout/process1"/>
    <dgm:cxn modelId="{1840AE06-D4DC-7243-BBFA-2B7920BD9D5B}" type="presParOf" srcId="{BD92D927-B730-2649-8AAA-1BB8C5C20937}" destId="{EC7488E3-72FC-6A4C-8731-4E4465E0504D}" srcOrd="0" destOrd="0" presId="urn:microsoft.com/office/officeart/2005/8/layout/process1"/>
    <dgm:cxn modelId="{E82A8E6B-B8A8-AC48-B0A7-96CA9C5A1B86}" type="presParOf" srcId="{BD92D927-B730-2649-8AAA-1BB8C5C20937}" destId="{FC232271-9120-984D-B994-F8AFC8A54EE4}" srcOrd="1" destOrd="0" presId="urn:microsoft.com/office/officeart/2005/8/layout/process1"/>
    <dgm:cxn modelId="{91E31D03-6BC5-364D-A145-5306A919DDF8}" type="presParOf" srcId="{FC232271-9120-984D-B994-F8AFC8A54EE4}" destId="{E63E7544-8640-FD4C-8E32-1A2B90A36366}" srcOrd="0" destOrd="0" presId="urn:microsoft.com/office/officeart/2005/8/layout/process1"/>
    <dgm:cxn modelId="{0B875B63-FEE1-2443-A808-D09974330F2D}" type="presParOf" srcId="{BD92D927-B730-2649-8AAA-1BB8C5C20937}" destId="{45801AAF-71E5-914F-92AA-54E011B8754B}" srcOrd="2" destOrd="0" presId="urn:microsoft.com/office/officeart/2005/8/layout/process1"/>
    <dgm:cxn modelId="{1854AA74-4EFE-4342-BA48-9D9EC4A94E9E}" type="presParOf" srcId="{BD92D927-B730-2649-8AAA-1BB8C5C20937}" destId="{4FE0D6B8-0D0A-A44F-A252-26C2FC5A9346}" srcOrd="3" destOrd="0" presId="urn:microsoft.com/office/officeart/2005/8/layout/process1"/>
    <dgm:cxn modelId="{CBC320A6-C090-3F44-ACC4-8E9C83A648EA}" type="presParOf" srcId="{4FE0D6B8-0D0A-A44F-A252-26C2FC5A9346}" destId="{2BABCF3D-AA39-B24E-B2E8-D1A363BDDC59}" srcOrd="0" destOrd="0" presId="urn:microsoft.com/office/officeart/2005/8/layout/process1"/>
    <dgm:cxn modelId="{16E2EE65-196C-AD44-921C-C5AAC90EE836}" type="presParOf" srcId="{BD92D927-B730-2649-8AAA-1BB8C5C20937}" destId="{039BD43E-1397-C649-ACBC-0977F12DE7BE}" srcOrd="4" destOrd="0" presId="urn:microsoft.com/office/officeart/2005/8/layout/process1"/>
    <dgm:cxn modelId="{59CEFB1C-3E2D-1B46-AF90-EAEB34EF5978}" type="presParOf" srcId="{BD92D927-B730-2649-8AAA-1BB8C5C20937}" destId="{AE6C08E6-5C10-254C-A883-0ED4B8BA0587}" srcOrd="5" destOrd="0" presId="urn:microsoft.com/office/officeart/2005/8/layout/process1"/>
    <dgm:cxn modelId="{952F984E-C3B6-9E4E-83CE-136661634D9A}" type="presParOf" srcId="{AE6C08E6-5C10-254C-A883-0ED4B8BA0587}" destId="{4D90EDF1-BD92-1140-A51B-F7D5A1D2896E}" srcOrd="0" destOrd="0" presId="urn:microsoft.com/office/officeart/2005/8/layout/process1"/>
    <dgm:cxn modelId="{07DA3CAF-B9D1-AC40-8E62-EA11B73D8C98}" type="presParOf" srcId="{BD92D927-B730-2649-8AAA-1BB8C5C20937}" destId="{2988A6D7-D5D8-0244-9626-4AF1BE98ADF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en-GB" noProof="0" dirty="0">
              <a:solidFill>
                <a:schemeClr val="bg1"/>
              </a:solidFill>
            </a:rPr>
            <a:t>Name</a:t>
          </a:r>
          <a:br>
            <a:rPr lang="en-GB" noProof="0" dirty="0">
              <a:solidFill>
                <a:schemeClr val="bg1"/>
              </a:solidFill>
            </a:rPr>
          </a:br>
          <a:r>
            <a:rPr lang="en-GB" noProof="0" dirty="0">
              <a:solidFill>
                <a:schemeClr val="bg1"/>
              </a:solidFill>
            </a:rPr>
            <a:t>Title</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dgm:spPr/>
      <dgm:t>
        <a:bodyPr rtlCol="0"/>
        <a:lstStyle/>
        <a:p>
          <a:pPr algn="ctr">
            <a:lnSpc>
              <a:spcPct val="100000"/>
            </a:lnSpc>
            <a:defRPr b="1" spc="20">
              <a:latin typeface="+mj-lt"/>
            </a:defRPr>
          </a:pPr>
          <a:r>
            <a:rPr lang="en-GB" noProof="0" dirty="0">
              <a:solidFill>
                <a:schemeClr val="bg1"/>
              </a:solidFill>
            </a:rPr>
            <a:t>Name</a:t>
          </a:r>
          <a:br>
            <a:rPr lang="en-GB" noProof="0" dirty="0">
              <a:solidFill>
                <a:schemeClr val="bg1"/>
              </a:solidFill>
            </a:rPr>
          </a:br>
          <a:r>
            <a:rPr lang="en-GB" noProof="0" dirty="0">
              <a:solidFill>
                <a:schemeClr val="bg1"/>
              </a:solidFill>
            </a:rPr>
            <a:t>Title</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dgm:spPr/>
      <dgm:t>
        <a:bodyPr rtlCol="0"/>
        <a:lstStyle/>
        <a:p>
          <a:pPr algn="ctr">
            <a:lnSpc>
              <a:spcPct val="100000"/>
            </a:lnSpc>
            <a:defRPr b="1" spc="20">
              <a:latin typeface="+mj-lt"/>
            </a:defRPr>
          </a:pPr>
          <a:r>
            <a:rPr lang="en-GB" noProof="0" dirty="0">
              <a:solidFill>
                <a:schemeClr val="bg1"/>
              </a:solidFill>
            </a:rPr>
            <a:t>Name</a:t>
          </a:r>
          <a:br>
            <a:rPr lang="en-GB" noProof="0" dirty="0">
              <a:solidFill>
                <a:schemeClr val="bg1"/>
              </a:solidFill>
            </a:rPr>
          </a:br>
          <a:r>
            <a:rPr lang="en-GB" noProof="0" dirty="0">
              <a:solidFill>
                <a:schemeClr val="bg1"/>
              </a:solidFill>
            </a:rPr>
            <a:t>Title</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dgm:spPr/>
      <dgm:t>
        <a:bodyPr rtlCol="0"/>
        <a:lstStyle/>
        <a:p>
          <a:pPr algn="ctr">
            <a:lnSpc>
              <a:spcPct val="100000"/>
            </a:lnSpc>
            <a:defRPr b="1" spc="20">
              <a:latin typeface="+mj-lt"/>
            </a:defRPr>
          </a:pPr>
          <a:r>
            <a:rPr lang="en-GB" noProof="0" dirty="0">
              <a:solidFill>
                <a:schemeClr val="bg1"/>
              </a:solidFill>
            </a:rPr>
            <a:t>Name</a:t>
          </a:r>
          <a:br>
            <a:rPr lang="en-GB" noProof="0" dirty="0">
              <a:solidFill>
                <a:schemeClr val="bg1"/>
              </a:solidFill>
            </a:rPr>
          </a:br>
          <a:r>
            <a:rPr lang="en-GB" noProof="0" dirty="0">
              <a:solidFill>
                <a:schemeClr val="bg1"/>
              </a:solidFill>
            </a:rPr>
            <a:t>Title</a:t>
          </a: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en-GB" noProof="0" dirty="0"/>
            <a:t>Title</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dgm:spPr/>
      <dgm:t>
        <a:bodyPr rtlCol="0"/>
        <a:lstStyle/>
        <a:p>
          <a:pPr rtl="0"/>
          <a:r>
            <a:rPr lang="en-GB" b="0" i="0" u="none" noProof="0" dirty="0"/>
            <a:t>To start a presentation, go to the Slide Show tab, and select From Beginning.</a:t>
          </a:r>
          <a:endParaRPr lang="en-GB" noProof="0" dirty="0"/>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dgm:spPr>
        <a:solidFill>
          <a:schemeClr val="accent1"/>
        </a:solidFill>
        <a:ln>
          <a:solidFill>
            <a:schemeClr val="accent1"/>
          </a:solidFill>
        </a:ln>
      </dgm:spPr>
      <dgm:t>
        <a:bodyPr rtlCol="0"/>
        <a:lstStyle/>
        <a:p>
          <a:pPr rtl="0"/>
          <a:r>
            <a:rPr lang="en-GB" noProof="0" dirty="0"/>
            <a:t>Title</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dgm:spPr/>
      <dgm:t>
        <a:bodyPr rtlCol="0"/>
        <a:lstStyle/>
        <a:p>
          <a:pPr rtl="0"/>
          <a:r>
            <a:rPr lang="en-GB" b="0" i="0" u="none" noProof="0" dirty="0"/>
            <a:t>To display Presenter view, in Slide Show view, on the control bar at the bottom left select the three dots, and then Show Presenter View. </a:t>
          </a:r>
          <a:endParaRPr lang="en-GB" noProof="0" dirty="0"/>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dgm:spPr>
        <a:solidFill>
          <a:schemeClr val="accent5"/>
        </a:solidFill>
        <a:ln>
          <a:solidFill>
            <a:schemeClr val="accent5"/>
          </a:solidFill>
        </a:ln>
      </dgm:spPr>
      <dgm:t>
        <a:bodyPr rtlCol="0"/>
        <a:lstStyle/>
        <a:p>
          <a:pPr rtl="0"/>
          <a:r>
            <a:rPr lang="en-GB" noProof="0" dirty="0"/>
            <a:t>Title</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t>During your presentation, the speaker notes are visible on your monitor, but aren't visible to the audience. </a:t>
          </a:r>
          <a:endParaRPr lang="en-GB" noProof="0" dirty="0"/>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5EDA317F-AB2E-47DE-BA46-16FA60C3C561}">
      <dgm:prSet phldrT="[Text]"/>
      <dgm:spPr>
        <a:solidFill>
          <a:schemeClr val="accent3"/>
        </a:solidFill>
        <a:ln>
          <a:solidFill>
            <a:schemeClr val="accent3"/>
          </a:solidFill>
        </a:ln>
      </dgm:spPr>
      <dgm:t>
        <a:bodyPr rtlCol="0"/>
        <a:lstStyle/>
        <a:p>
          <a:pPr rtl="0"/>
          <a:r>
            <a:rPr lang="en-GB" noProof="0" dirty="0"/>
            <a:t>Title</a:t>
          </a:r>
        </a:p>
      </dgm:t>
    </dgm:pt>
    <dgm:pt modelId="{775EBB35-E8CF-4A14-B0A8-45A53D65E711}" type="parTrans" cxnId="{7B8F902E-4BA3-41AA-9991-54805A6B93DE}">
      <dgm:prSet/>
      <dgm:spPr/>
      <dgm:t>
        <a:bodyPr rtlCol="0"/>
        <a:lstStyle/>
        <a:p>
          <a:pPr rtl="0"/>
          <a:endParaRPr lang="en-GB" noProof="0" dirty="0"/>
        </a:p>
      </dgm:t>
    </dgm:pt>
    <dgm:pt modelId="{A75B061E-69EA-487C-8330-1430DA0F139D}" type="sibTrans" cxnId="{7B8F902E-4BA3-41AA-9991-54805A6B93DE}">
      <dgm:prSet/>
      <dgm:spPr/>
      <dgm:t>
        <a:bodyPr rtlCol="0"/>
        <a:lstStyle/>
        <a:p>
          <a:pPr rtl="0"/>
          <a:endParaRPr lang="en-GB" noProof="0" dirty="0"/>
        </a:p>
      </dgm:t>
    </dgm:pt>
    <dgm:pt modelId="{F757DBC8-3670-4122-937A-47DB91C0F3FE}">
      <dgm:prSet phldrT="[Text]"/>
      <dgm:spPr/>
      <dgm:t>
        <a:bodyPr rtlCol="0"/>
        <a:lstStyle/>
        <a:p>
          <a:pPr rtl="0"/>
          <a:r>
            <a:rPr lang="en-GB" b="0" i="0" u="none" noProof="0" dirty="0"/>
            <a:t>The Notes pane is a box that appears below each slide. Tap it to add notes. </a:t>
          </a:r>
          <a:endParaRPr lang="en-GB" noProof="0" dirty="0"/>
        </a:p>
      </dgm:t>
    </dgm:pt>
    <dgm:pt modelId="{8F483F27-8D97-48E5-9210-1B448F1CE277}" type="parTrans" cxnId="{8A3D4B73-3658-4A4C-9DFE-F59E22A79482}">
      <dgm:prSet/>
      <dgm:spPr/>
      <dgm:t>
        <a:bodyPr rtlCol="0"/>
        <a:lstStyle/>
        <a:p>
          <a:pPr rtl="0"/>
          <a:endParaRPr lang="en-GB" noProof="0" dirty="0"/>
        </a:p>
      </dgm:t>
    </dgm:pt>
    <dgm:pt modelId="{A46A41DD-2CA4-4800-8F85-546ABB24ED07}" type="sibTrans" cxnId="{8A3D4B73-3658-4A4C-9DFE-F59E22A79482}">
      <dgm:prSet/>
      <dgm:spPr/>
      <dgm:t>
        <a:bodyPr rtlCol="0"/>
        <a:lstStyle/>
        <a:p>
          <a:pPr rtl="0"/>
          <a:endParaRPr lang="en-GB" noProof="0" dirty="0"/>
        </a:p>
      </dgm:t>
    </dgm:pt>
    <dgm:pt modelId="{7B2FF309-5120-45E2-ACC8-F8FAA9DBDA55}">
      <dgm:prSet phldrT="[Text]"/>
      <dgm:spPr>
        <a:solidFill>
          <a:schemeClr val="accent4"/>
        </a:solidFill>
        <a:ln>
          <a:solidFill>
            <a:schemeClr val="accent4"/>
          </a:solidFill>
        </a:ln>
      </dgm:spPr>
      <dgm:t>
        <a:bodyPr rtlCol="0"/>
        <a:lstStyle/>
        <a:p>
          <a:pPr rtl="0"/>
          <a:r>
            <a:rPr lang="en-GB" noProof="0" dirty="0"/>
            <a:t>Title</a:t>
          </a:r>
        </a:p>
      </dgm:t>
    </dgm:pt>
    <dgm:pt modelId="{2CF5AF8A-5687-489A-9838-EDDBB760D421}" type="parTrans" cxnId="{D35DB9DA-961B-46CD-BB14-44CD766D8CB7}">
      <dgm:prSet/>
      <dgm:spPr/>
      <dgm:t>
        <a:bodyPr rtlCol="0"/>
        <a:lstStyle/>
        <a:p>
          <a:pPr rtl="0"/>
          <a:endParaRPr lang="en-GB" noProof="0" dirty="0"/>
        </a:p>
      </dgm:t>
    </dgm:pt>
    <dgm:pt modelId="{D5CAA101-B828-45D7-965B-F77CD6FBA109}" type="sibTrans" cxnId="{D35DB9DA-961B-46CD-BB14-44CD766D8CB7}">
      <dgm:prSet/>
      <dgm:spPr/>
      <dgm:t>
        <a:bodyPr rtlCol="0"/>
        <a:lstStyle/>
        <a:p>
          <a:pPr rtl="0"/>
          <a:endParaRPr lang="en-GB" noProof="0" dirty="0"/>
        </a:p>
      </dgm:t>
    </dgm:pt>
    <dgm:pt modelId="{EE155DB2-6788-4019-961C-F8B89C275CE8}">
      <dgm:prSet phldrT="[Text]"/>
      <dgm:spPr/>
      <dgm:t>
        <a:bodyPr rtlCol="0"/>
        <a:lstStyle/>
        <a:p>
          <a:pPr rtl="0"/>
          <a:r>
            <a:rPr lang="en-GB" b="0" i="0" u="none" noProof="0" dirty="0"/>
            <a:t>If you don’t see the Notes pane or it is completely minimised, click Notes on the task bar across the bottom of the PowerPoint window. </a:t>
          </a:r>
          <a:endParaRPr lang="en-GB" noProof="0" dirty="0"/>
        </a:p>
      </dgm:t>
    </dgm:pt>
    <dgm:pt modelId="{8395B9D5-FF39-4045-8569-9C13F11FB1E5}" type="parTrans" cxnId="{E3D274C7-DB39-45B8-B18F-742495FE5026}">
      <dgm:prSet/>
      <dgm:spPr/>
      <dgm:t>
        <a:bodyPr rtlCol="0"/>
        <a:lstStyle/>
        <a:p>
          <a:pPr rtl="0"/>
          <a:endParaRPr lang="en-GB" noProof="0" dirty="0"/>
        </a:p>
      </dgm:t>
    </dgm:pt>
    <dgm:pt modelId="{F94C628D-62C1-4AF5-B102-2A2AA7FD22DE}" type="sibTrans" cxnId="{E3D274C7-DB39-45B8-B18F-742495FE502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8A3D4B73-3658-4A4C-9DFE-F59E22A79482}" srcId="{5EDA317F-AB2E-47DE-BA46-16FA60C3C561}" destId="{F757DBC8-3670-4122-937A-47DB91C0F3FE}" srcOrd="0" destOrd="0" parTransId="{8F483F27-8D97-48E5-9210-1B448F1CE277}" sibTransId="{A46A41DD-2CA4-4800-8F85-546ABB24ED07}"/>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488E3-72FC-6A4C-8731-4E4465E0504D}">
      <dsp:nvSpPr>
        <dsp:cNvPr id="0" name=""/>
        <dsp:cNvSpPr/>
      </dsp:nvSpPr>
      <dsp:spPr>
        <a:xfrm>
          <a:off x="4676" y="0"/>
          <a:ext cx="2044487" cy="525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Exploration</a:t>
          </a:r>
        </a:p>
      </dsp:txBody>
      <dsp:txXfrm>
        <a:off x="20068" y="15392"/>
        <a:ext cx="2013703" cy="494732"/>
      </dsp:txXfrm>
    </dsp:sp>
    <dsp:sp modelId="{FC232271-9120-984D-B994-F8AFC8A54EE4}">
      <dsp:nvSpPr>
        <dsp:cNvPr id="0" name=""/>
        <dsp:cNvSpPr/>
      </dsp:nvSpPr>
      <dsp:spPr>
        <a:xfrm>
          <a:off x="2253611" y="9241"/>
          <a:ext cx="433431" cy="507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253611" y="110647"/>
        <a:ext cx="303402" cy="304220"/>
      </dsp:txXfrm>
    </dsp:sp>
    <dsp:sp modelId="{45801AAF-71E5-914F-92AA-54E011B8754B}">
      <dsp:nvSpPr>
        <dsp:cNvPr id="0" name=""/>
        <dsp:cNvSpPr/>
      </dsp:nvSpPr>
      <dsp:spPr>
        <a:xfrm>
          <a:off x="2866957" y="0"/>
          <a:ext cx="2044487" cy="525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Cleaning</a:t>
          </a:r>
        </a:p>
      </dsp:txBody>
      <dsp:txXfrm>
        <a:off x="2882349" y="15392"/>
        <a:ext cx="2013703" cy="494732"/>
      </dsp:txXfrm>
    </dsp:sp>
    <dsp:sp modelId="{4FE0D6B8-0D0A-A44F-A252-26C2FC5A9346}">
      <dsp:nvSpPr>
        <dsp:cNvPr id="0" name=""/>
        <dsp:cNvSpPr/>
      </dsp:nvSpPr>
      <dsp:spPr>
        <a:xfrm>
          <a:off x="5115893" y="9241"/>
          <a:ext cx="433431" cy="507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115893" y="110647"/>
        <a:ext cx="303402" cy="304220"/>
      </dsp:txXfrm>
    </dsp:sp>
    <dsp:sp modelId="{039BD43E-1397-C649-ACBC-0977F12DE7BE}">
      <dsp:nvSpPr>
        <dsp:cNvPr id="0" name=""/>
        <dsp:cNvSpPr/>
      </dsp:nvSpPr>
      <dsp:spPr>
        <a:xfrm>
          <a:off x="5729239" y="0"/>
          <a:ext cx="2044487" cy="525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Feature Engineering</a:t>
          </a:r>
        </a:p>
      </dsp:txBody>
      <dsp:txXfrm>
        <a:off x="5744631" y="15392"/>
        <a:ext cx="2013703" cy="494732"/>
      </dsp:txXfrm>
    </dsp:sp>
    <dsp:sp modelId="{AE6C08E6-5C10-254C-A883-0ED4B8BA0587}">
      <dsp:nvSpPr>
        <dsp:cNvPr id="0" name=""/>
        <dsp:cNvSpPr/>
      </dsp:nvSpPr>
      <dsp:spPr>
        <a:xfrm>
          <a:off x="7978175" y="9241"/>
          <a:ext cx="433431" cy="507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7978175" y="110647"/>
        <a:ext cx="303402" cy="304220"/>
      </dsp:txXfrm>
    </dsp:sp>
    <dsp:sp modelId="{2988A6D7-D5D8-0244-9626-4AF1BE98ADF9}">
      <dsp:nvSpPr>
        <dsp:cNvPr id="0" name=""/>
        <dsp:cNvSpPr/>
      </dsp:nvSpPr>
      <dsp:spPr>
        <a:xfrm>
          <a:off x="8591521" y="0"/>
          <a:ext cx="2044487" cy="525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Modelling</a:t>
          </a:r>
        </a:p>
      </dsp:txBody>
      <dsp:txXfrm>
        <a:off x="8606913" y="15392"/>
        <a:ext cx="2013703" cy="494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n-GB" sz="1500" kern="1200" noProof="0" dirty="0">
              <a:solidFill>
                <a:schemeClr val="bg1"/>
              </a:solidFill>
            </a:rPr>
            <a:t>Name</a:t>
          </a:r>
          <a:br>
            <a:rPr lang="en-GB" sz="1500" kern="1200" noProof="0" dirty="0">
              <a:solidFill>
                <a:schemeClr val="bg1"/>
              </a:solidFill>
            </a:rPr>
          </a:br>
          <a:r>
            <a:rPr lang="en-GB" sz="1500" kern="1200" noProof="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n-GB" sz="1500" kern="1200" noProof="0" dirty="0">
              <a:solidFill>
                <a:schemeClr val="bg1"/>
              </a:solidFill>
            </a:rPr>
            <a:t>Name</a:t>
          </a:r>
          <a:br>
            <a:rPr lang="en-GB" sz="1500" kern="1200" noProof="0" dirty="0">
              <a:solidFill>
                <a:schemeClr val="bg1"/>
              </a:solidFill>
            </a:rPr>
          </a:br>
          <a:r>
            <a:rPr lang="en-GB" sz="1500" kern="1200" noProof="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n-GB" sz="1500" kern="1200" noProof="0" dirty="0">
              <a:solidFill>
                <a:schemeClr val="bg1"/>
              </a:solidFill>
            </a:rPr>
            <a:t>Name</a:t>
          </a:r>
          <a:br>
            <a:rPr lang="en-GB" sz="1500" kern="1200" noProof="0" dirty="0">
              <a:solidFill>
                <a:schemeClr val="bg1"/>
              </a:solidFill>
            </a:rPr>
          </a:br>
          <a:r>
            <a:rPr lang="en-GB" sz="1500" kern="1200" noProof="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n-GB" sz="1500" kern="1200" noProof="0" dirty="0">
              <a:solidFill>
                <a:schemeClr val="bg1"/>
              </a:solidFill>
            </a:rPr>
            <a:t>Name</a:t>
          </a:r>
          <a:br>
            <a:rPr lang="en-GB" sz="1500" kern="1200" noProof="0" dirty="0">
              <a:solidFill>
                <a:schemeClr val="bg1"/>
              </a:solidFill>
            </a:rPr>
          </a:br>
          <a:r>
            <a:rPr lang="en-GB" sz="1500" kern="1200" noProof="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To start a presentation, go to the Slide Show tab, and select From Beginning.</a:t>
          </a:r>
          <a:endParaRPr lang="en-GB" sz="1200" kern="1200" noProof="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To display Presenter view, in Slide Show view, on the control bar at the bottom left select the three dots, and then Show Presenter View. </a:t>
          </a:r>
          <a:endParaRPr lang="en-GB" sz="1200" kern="1200" noProof="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During your presentation, the speaker notes are visible on your monitor, but aren't visible to the audience. </a:t>
          </a:r>
          <a:endParaRPr lang="en-GB" sz="1200" kern="1200" noProof="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The Notes pane is a box that appears below each slide. Tap it to add notes. </a:t>
          </a:r>
          <a:endParaRPr lang="en-GB" sz="1200" kern="1200" noProof="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If you don’t see the Notes pane or it is completely minimised, click Notes on the task bar across the bottom of the PowerPoint window. </a:t>
          </a:r>
          <a:endParaRPr lang="en-GB" sz="1200" kern="1200" noProof="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31/01/2023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31/01/2023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104507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1662536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185705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94730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51658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385812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334828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369081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406353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GB" noProof="0"/>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GB" noProof="0"/>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GB"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GB"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GB" noProof="0"/>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393040" y="-28903"/>
            <a:ext cx="6952174" cy="2843784"/>
          </a:xfrm>
        </p:spPr>
        <p:txBody>
          <a:bodyPr rtlCol="0"/>
          <a:lstStyle/>
          <a:p>
            <a:pPr rtl="0"/>
            <a:r>
              <a:rPr lang="en-GB" sz="5400" spc="400" dirty="0">
                <a:solidFill>
                  <a:schemeClr val="bg1"/>
                </a:solidFill>
              </a:rPr>
              <a:t>Mini Project V:</a:t>
            </a:r>
            <a:br>
              <a:rPr lang="en-GB" sz="5400" spc="400" dirty="0">
                <a:solidFill>
                  <a:schemeClr val="bg1"/>
                </a:solidFill>
              </a:rPr>
            </a:br>
            <a:r>
              <a:rPr lang="en-GB" sz="2000" spc="400" dirty="0">
                <a:solidFill>
                  <a:schemeClr val="bg1"/>
                </a:solidFill>
              </a:rPr>
              <a:t>Quora NLP</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Simon Johnston</a:t>
            </a:r>
          </a:p>
          <a:p>
            <a:pPr rtl="0"/>
            <a:r>
              <a:rPr lang="en-GB" dirty="0"/>
              <a:t>31-Jan-2023</a:t>
            </a:r>
            <a:endParaRPr lang="en-GB" sz="2000" dirty="0">
              <a:solidFill>
                <a:schemeClr val="bg1"/>
              </a:solidFill>
            </a:endParaRP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en-GB" sz="3600"/>
              <a:t>The way to get started is to quit talking and begin doing.</a:t>
            </a:r>
            <a:endParaRPr lang="en-GB"/>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en-GB" sz="180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en-GB"/>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en-GB" smtClean="0"/>
              <a:pPr rtl="0"/>
              <a:t>10</a:t>
            </a:fld>
            <a:endParaRPr lang="en-GB"/>
          </a:p>
        </p:txBody>
      </p:sp>
    </p:spTree>
    <p:extLst>
      <p:ext uri="{BB962C8B-B14F-4D97-AF65-F5344CB8AC3E}">
        <p14:creationId xmlns:p14="http://schemas.microsoft.com/office/powerpoint/2010/main" val="356147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en-GB"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en-GB"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74526654"/>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en-GB"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en-GB" smtClean="0"/>
              <a:pPr rtl="0"/>
              <a:t>11</a:t>
            </a:fld>
            <a:endParaRPr lang="en-GB" dirty="0"/>
          </a:p>
        </p:txBody>
      </p:sp>
    </p:spTree>
    <p:extLst>
      <p:ext uri="{BB962C8B-B14F-4D97-AF65-F5344CB8AC3E}">
        <p14:creationId xmlns:p14="http://schemas.microsoft.com/office/powerpoint/2010/main" val="2270028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en-GB"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n-GB" b="1" cap="all" spc="100" smtClean="0">
                <a:solidFill>
                  <a:schemeClr val="accent2"/>
                </a:solidFill>
              </a:rPr>
              <a:pPr rtl="0">
                <a:spcAft>
                  <a:spcPts val="600"/>
                </a:spcAft>
              </a:pPr>
              <a:t>12</a:t>
            </a:fld>
            <a:endParaRPr lang="en-GB"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402150869"/>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n-GB" sz="540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en-GB"/>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en-GB"/>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a:bodyPr>
          <a:lstStyle/>
          <a:p>
            <a:pPr rtl="0"/>
            <a:r>
              <a:rPr lang="en-GB" sz="2000"/>
              <a:t>Open the Design Ideas pane for instant slide makeovers. </a:t>
            </a:r>
          </a:p>
          <a:p>
            <a:pPr rtl="0"/>
            <a:r>
              <a:rPr lang="en-GB" sz="200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n-GB"/>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n-GB"/>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14</a:t>
            </a:fld>
            <a:endParaRPr lang="en-GB"/>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15</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en-GB"/>
              <a:t>Presenter name</a:t>
            </a:r>
          </a:p>
          <a:p>
            <a:pPr rtl="0"/>
            <a:r>
              <a:rPr lang="en-GB"/>
              <a:t>Email address</a:t>
            </a:r>
          </a:p>
          <a:p>
            <a:pPr rtl="0"/>
            <a:r>
              <a:rPr lang="en-GB"/>
              <a:t>Website</a:t>
            </a:r>
          </a:p>
          <a:p>
            <a:pPr rtl="0"/>
            <a:endParaRPr lang="en-GB"/>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73075" y="1131776"/>
            <a:ext cx="6442601" cy="5054711"/>
          </a:xfrm>
        </p:spPr>
        <p:txBody>
          <a:bodyPr rtlCol="0" anchor="t" anchorCtr="0">
            <a:noAutofit/>
          </a:bodyPr>
          <a:lstStyle/>
          <a:p>
            <a:pPr rtl="0"/>
            <a:r>
              <a:rPr lang="en-GB" sz="2400" b="1" dirty="0"/>
              <a:t>Problem:</a:t>
            </a:r>
            <a:br>
              <a:rPr lang="en-GB" sz="1800" b="1" dirty="0"/>
            </a:br>
            <a:r>
              <a:rPr lang="en-GB" sz="1800" dirty="0"/>
              <a:t>-</a:t>
            </a:r>
            <a:r>
              <a:rPr lang="en-GB" sz="1800" b="1" dirty="0"/>
              <a:t> </a:t>
            </a:r>
            <a:r>
              <a:rPr lang="en-GB" sz="1800" dirty="0">
                <a:latin typeface="+mn-lt"/>
              </a:rPr>
              <a:t>People ask a lot of the same questions</a:t>
            </a:r>
            <a:br>
              <a:rPr lang="en-GB" sz="1800" dirty="0">
                <a:latin typeface="+mn-lt"/>
              </a:rPr>
            </a:br>
            <a:r>
              <a:rPr lang="en-GB" sz="1800" dirty="0">
                <a:latin typeface="+mn-lt"/>
              </a:rPr>
              <a:t>- This crowds the site with duplicates and wastes peoples time which leads to poor customer experience and higher operating costs</a:t>
            </a:r>
            <a:br>
              <a:rPr lang="en-GB" sz="1800" dirty="0"/>
            </a:br>
            <a:br>
              <a:rPr lang="en-GB" sz="1800" dirty="0"/>
            </a:br>
            <a:br>
              <a:rPr lang="en-GB" sz="1800" dirty="0"/>
            </a:br>
            <a:r>
              <a:rPr lang="en-GB" sz="2400" b="1" dirty="0"/>
              <a:t>Solution:</a:t>
            </a:r>
            <a:br>
              <a:rPr lang="en-GB" sz="1800" dirty="0"/>
            </a:br>
            <a:r>
              <a:rPr lang="en-GB" sz="1800" dirty="0">
                <a:latin typeface="+mn-lt"/>
              </a:rPr>
              <a:t>- Develop a model to identify duplicates with the intent of redirecting customers to existing posts</a:t>
            </a:r>
            <a:br>
              <a:rPr lang="en-GB" sz="1800" dirty="0">
                <a:latin typeface="+mn-lt"/>
              </a:rPr>
            </a:br>
            <a:br>
              <a:rPr lang="en-GB" sz="1800" dirty="0">
                <a:latin typeface="+mn-lt"/>
              </a:rPr>
            </a:br>
            <a:br>
              <a:rPr lang="en-GB" sz="1800" dirty="0">
                <a:latin typeface="+mn-lt"/>
              </a:rPr>
            </a:br>
            <a:r>
              <a:rPr lang="en-GB" sz="2400" b="1" dirty="0"/>
              <a:t>Data:</a:t>
            </a:r>
            <a:br>
              <a:rPr lang="en-GB" sz="1800" dirty="0"/>
            </a:br>
            <a:r>
              <a:rPr lang="en-GB" sz="1800" dirty="0">
                <a:latin typeface="+mn-lt"/>
              </a:rPr>
              <a:t>- 400k “similar” categorized posts</a:t>
            </a:r>
            <a:br>
              <a:rPr lang="en-GB" sz="1800" dirty="0">
                <a:latin typeface="+mn-lt"/>
              </a:rPr>
            </a:br>
            <a:br>
              <a:rPr lang="en-GB" sz="1800" dirty="0">
                <a:latin typeface="+mn-lt"/>
              </a:rPr>
            </a:br>
            <a:br>
              <a:rPr lang="en-GB" sz="1800" dirty="0">
                <a:latin typeface="+mn-lt"/>
              </a:rPr>
            </a:br>
            <a:r>
              <a:rPr lang="en-GB" sz="2400" b="1" dirty="0"/>
              <a:t>Risks:</a:t>
            </a:r>
            <a:br>
              <a:rPr lang="en-GB" sz="1800" dirty="0"/>
            </a:br>
            <a:r>
              <a:rPr lang="en-GB" sz="1800" dirty="0">
                <a:latin typeface="+mn-lt"/>
              </a:rPr>
              <a:t>- 24hrs to complete</a:t>
            </a:r>
            <a:endParaRPr lang="en-GB" sz="1800"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a:t>Quora NLP</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rtl="0"/>
              <a:t>2</a:t>
            </a:fld>
            <a:endParaRPr lang="en-GB"/>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9" y="93335"/>
            <a:ext cx="10515600" cy="1325563"/>
          </a:xfrm>
        </p:spPr>
        <p:txBody>
          <a:bodyPr rtlCol="0">
            <a:normAutofit/>
          </a:bodyPr>
          <a:lstStyle/>
          <a:p>
            <a:pPr rtl="0"/>
            <a:r>
              <a:rPr lang="en-GB" sz="4000" dirty="0"/>
              <a:t>Process:</a:t>
            </a:r>
            <a:endParaRPr lang="en-GB" sz="5400" dirty="0"/>
          </a:p>
        </p:txBody>
      </p:sp>
      <p:graphicFrame>
        <p:nvGraphicFramePr>
          <p:cNvPr id="18" name="Diagram 17">
            <a:extLst>
              <a:ext uri="{FF2B5EF4-FFF2-40B4-BE49-F238E27FC236}">
                <a16:creationId xmlns:a16="http://schemas.microsoft.com/office/drawing/2014/main" id="{B1365E87-088B-BA27-9C15-2F938912B37B}"/>
              </a:ext>
            </a:extLst>
          </p:cNvPr>
          <p:cNvGraphicFramePr/>
          <p:nvPr/>
        </p:nvGraphicFramePr>
        <p:xfrm>
          <a:off x="836611" y="1418898"/>
          <a:ext cx="10640685" cy="525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8DFE0EF9-BBA5-5CA7-3AA1-E69E3098BF92}"/>
              </a:ext>
            </a:extLst>
          </p:cNvPr>
          <p:cNvSpPr/>
          <p:nvPr/>
        </p:nvSpPr>
        <p:spPr>
          <a:xfrm>
            <a:off x="3636580" y="1350580"/>
            <a:ext cx="5034454" cy="65689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F249DBB-76B5-B7B6-A339-46D49C6AD08C}"/>
              </a:ext>
            </a:extLst>
          </p:cNvPr>
          <p:cNvSpPr txBox="1"/>
          <p:nvPr/>
        </p:nvSpPr>
        <p:spPr>
          <a:xfrm>
            <a:off x="998483" y="2532993"/>
            <a:ext cx="10478813" cy="2862322"/>
          </a:xfrm>
          <a:prstGeom prst="rect">
            <a:avLst/>
          </a:prstGeom>
          <a:noFill/>
        </p:spPr>
        <p:txBody>
          <a:bodyPr wrap="square" rtlCol="0">
            <a:spAutoFit/>
          </a:bodyPr>
          <a:lstStyle/>
          <a:p>
            <a:pPr marL="342900" indent="-342900">
              <a:buFont typeface="+mj-lt"/>
              <a:buAutoNum type="arabicPeriod"/>
            </a:pPr>
            <a:r>
              <a:rPr lang="en-US" dirty="0"/>
              <a:t>Merge questions into a single string</a:t>
            </a:r>
          </a:p>
          <a:p>
            <a:pPr marL="342900" indent="-342900">
              <a:buFont typeface="+mj-lt"/>
              <a:buAutoNum type="arabicPeriod"/>
            </a:pPr>
            <a:endParaRPr lang="en-US" dirty="0"/>
          </a:p>
          <a:p>
            <a:pPr marL="342900" indent="-342900">
              <a:buFont typeface="+mj-lt"/>
              <a:buAutoNum type="arabicPeriod"/>
            </a:pPr>
            <a:r>
              <a:rPr lang="en-US" dirty="0"/>
              <a:t>Stemming</a:t>
            </a:r>
          </a:p>
          <a:p>
            <a:pPr marL="800100" lvl="1" indent="-342900">
              <a:buFont typeface="Arial" panose="020B0604020202020204" pitchFamily="34" charset="0"/>
              <a:buChar char="•"/>
            </a:pPr>
            <a:r>
              <a:rPr lang="en-US" dirty="0" err="1"/>
              <a:t>SnowballStemmer</a:t>
            </a:r>
            <a:r>
              <a:rPr lang="en-US" dirty="0"/>
              <a:t> = “</a:t>
            </a:r>
            <a:r>
              <a:rPr lang="en-US" dirty="0" err="1"/>
              <a:t>english</a:t>
            </a:r>
            <a:r>
              <a:rPr lang="en-US" dirty="0"/>
              <a:t>”</a:t>
            </a:r>
          </a:p>
          <a:p>
            <a:pPr marL="342900" indent="-342900">
              <a:buFont typeface="+mj-lt"/>
              <a:buAutoNum type="arabicPeriod"/>
            </a:pPr>
            <a:endParaRPr lang="en-US" dirty="0"/>
          </a:p>
          <a:p>
            <a:pPr marL="342900" indent="-342900">
              <a:buFont typeface="+mj-lt"/>
              <a:buAutoNum type="arabicPeriod"/>
            </a:pPr>
            <a:r>
              <a:rPr lang="en-US" dirty="0"/>
              <a:t>TF-IDF Vectorizer:</a:t>
            </a:r>
          </a:p>
          <a:p>
            <a:pPr marL="800100" lvl="1" indent="-342900">
              <a:buFont typeface="Arial" panose="020B0604020202020204" pitchFamily="34" charset="0"/>
              <a:buChar char="•"/>
            </a:pPr>
            <a:r>
              <a:rPr lang="en-US" dirty="0" err="1"/>
              <a:t>strip_accents</a:t>
            </a:r>
            <a:r>
              <a:rPr lang="en-US" dirty="0"/>
              <a:t> = 'ascii', lowercase = True, </a:t>
            </a:r>
            <a:r>
              <a:rPr lang="en-US" dirty="0" err="1"/>
              <a:t>stop_words</a:t>
            </a:r>
            <a:r>
              <a:rPr lang="en-US" dirty="0"/>
              <a:t> = '</a:t>
            </a:r>
            <a:r>
              <a:rPr lang="en-US" dirty="0" err="1"/>
              <a:t>english</a:t>
            </a:r>
            <a:r>
              <a:rPr lang="en-US" dirty="0"/>
              <a:t>’, punctuation = True</a:t>
            </a:r>
          </a:p>
          <a:p>
            <a:pPr marL="342900" indent="-342900">
              <a:buFont typeface="+mj-lt"/>
              <a:buAutoNum type="arabicPeriod"/>
            </a:pPr>
            <a:endParaRPr lang="en-US" dirty="0"/>
          </a:p>
          <a:p>
            <a:pPr marL="342900" indent="-342900">
              <a:buFont typeface="+mj-lt"/>
              <a:buAutoNum type="arabicPeriod"/>
            </a:pPr>
            <a:r>
              <a:rPr lang="en-US" dirty="0"/>
              <a:t>Word2Vec:</a:t>
            </a:r>
          </a:p>
          <a:p>
            <a:pPr marL="800100" lvl="1" indent="-342900">
              <a:buFont typeface="Arial" panose="020B0604020202020204" pitchFamily="34" charset="0"/>
              <a:buChar char="•"/>
            </a:pPr>
            <a:r>
              <a:rPr lang="en-US" dirty="0"/>
              <a:t>Skip Gram Model</a:t>
            </a:r>
          </a:p>
        </p:txBody>
      </p:sp>
    </p:spTree>
    <p:extLst>
      <p:ext uri="{BB962C8B-B14F-4D97-AF65-F5344CB8AC3E}">
        <p14:creationId xmlns:p14="http://schemas.microsoft.com/office/powerpoint/2010/main" val="214225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a:t>Quora NLP</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rtl="0"/>
              <a:t>4</a:t>
            </a:fld>
            <a:endParaRPr lang="en-GB"/>
          </a:p>
        </p:txBody>
      </p:sp>
      <p:sp>
        <p:nvSpPr>
          <p:cNvPr id="5" name="Title 1">
            <a:extLst>
              <a:ext uri="{FF2B5EF4-FFF2-40B4-BE49-F238E27FC236}">
                <a16:creationId xmlns:a16="http://schemas.microsoft.com/office/drawing/2014/main" id="{14717D5E-3AAC-E3CF-0D58-9C20AB238F56}"/>
              </a:ext>
            </a:extLst>
          </p:cNvPr>
          <p:cNvSpPr txBox="1">
            <a:spLocks/>
          </p:cNvSpPr>
          <p:nvPr/>
        </p:nvSpPr>
        <p:spPr>
          <a:xfrm>
            <a:off x="314272" y="-521209"/>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GB" sz="4000" dirty="0"/>
              <a:t>Modelling – TF-IDF</a:t>
            </a:r>
            <a:endParaRPr lang="en-GB" dirty="0"/>
          </a:p>
        </p:txBody>
      </p:sp>
      <p:sp>
        <p:nvSpPr>
          <p:cNvPr id="9" name="TextBox 8">
            <a:extLst>
              <a:ext uri="{FF2B5EF4-FFF2-40B4-BE49-F238E27FC236}">
                <a16:creationId xmlns:a16="http://schemas.microsoft.com/office/drawing/2014/main" id="{4F000E50-6927-DCB9-BB11-1FF9DCF3670E}"/>
              </a:ext>
            </a:extLst>
          </p:cNvPr>
          <p:cNvSpPr txBox="1"/>
          <p:nvPr/>
        </p:nvSpPr>
        <p:spPr>
          <a:xfrm>
            <a:off x="430924" y="986917"/>
            <a:ext cx="7420304" cy="2123658"/>
          </a:xfrm>
          <a:prstGeom prst="rect">
            <a:avLst/>
          </a:prstGeom>
          <a:noFill/>
        </p:spPr>
        <p:txBody>
          <a:bodyPr wrap="square" rtlCol="0">
            <a:spAutoFit/>
          </a:bodyPr>
          <a:lstStyle/>
          <a:p>
            <a:r>
              <a:rPr lang="en-US" sz="2400" b="1" dirty="0">
                <a:latin typeface="+mj-lt"/>
              </a:rPr>
              <a:t>Process - Classification using TF-IDF</a:t>
            </a:r>
            <a:endParaRPr lang="en-US" dirty="0"/>
          </a:p>
          <a:p>
            <a:pPr marL="285750" indent="-285750">
              <a:buFont typeface="Arial" panose="020B0604020202020204" pitchFamily="34" charset="0"/>
              <a:buChar char="•"/>
            </a:pPr>
            <a:r>
              <a:rPr lang="en-US" dirty="0"/>
              <a:t>The plan: Use pipelines and </a:t>
            </a:r>
            <a:r>
              <a:rPr lang="en-US" dirty="0" err="1"/>
              <a:t>gridsearch</a:t>
            </a:r>
            <a:r>
              <a:rPr lang="en-US" dirty="0"/>
              <a:t> CV to find the best classifier ever</a:t>
            </a:r>
          </a:p>
          <a:p>
            <a:pPr marL="285750" indent="-285750">
              <a:buFont typeface="Arial" panose="020B0604020202020204" pitchFamily="34" charset="0"/>
              <a:buChar char="•"/>
            </a:pPr>
            <a:r>
              <a:rPr lang="en-US" dirty="0"/>
              <a:t>The reality: It takes an eternity to run</a:t>
            </a:r>
          </a:p>
          <a:p>
            <a:pPr marL="285750" indent="-285750">
              <a:buFont typeface="Arial" panose="020B0604020202020204" pitchFamily="34" charset="0"/>
              <a:buChar char="•"/>
            </a:pPr>
            <a:r>
              <a:rPr lang="en-US" dirty="0"/>
              <a:t>The back up:</a:t>
            </a:r>
          </a:p>
          <a:p>
            <a:pPr marL="742950" lvl="1" indent="-285750">
              <a:buFont typeface="Arial" panose="020B0604020202020204" pitchFamily="34" charset="0"/>
              <a:buChar char="•"/>
            </a:pPr>
            <a:r>
              <a:rPr lang="en-US" dirty="0"/>
              <a:t>Run individual simple models using a reduced sample size and scale up</a:t>
            </a:r>
          </a:p>
        </p:txBody>
      </p:sp>
      <p:sp>
        <p:nvSpPr>
          <p:cNvPr id="12" name="TextBox 11">
            <a:extLst>
              <a:ext uri="{FF2B5EF4-FFF2-40B4-BE49-F238E27FC236}">
                <a16:creationId xmlns:a16="http://schemas.microsoft.com/office/drawing/2014/main" id="{C7B116D2-00E3-17B5-46A6-3005EA9F84B0}"/>
              </a:ext>
            </a:extLst>
          </p:cNvPr>
          <p:cNvSpPr txBox="1"/>
          <p:nvPr/>
        </p:nvSpPr>
        <p:spPr>
          <a:xfrm>
            <a:off x="544120" y="3563008"/>
            <a:ext cx="7420304" cy="2954655"/>
          </a:xfrm>
          <a:prstGeom prst="rect">
            <a:avLst/>
          </a:prstGeom>
          <a:noFill/>
        </p:spPr>
        <p:txBody>
          <a:bodyPr wrap="square" rtlCol="0">
            <a:spAutoFit/>
          </a:bodyPr>
          <a:lstStyle/>
          <a:p>
            <a:r>
              <a:rPr lang="en-US" sz="2400" b="1" dirty="0">
                <a:latin typeface="+mj-lt"/>
              </a:rPr>
              <a:t>Results</a:t>
            </a:r>
            <a:endParaRPr lang="en-US" dirty="0"/>
          </a:p>
          <a:p>
            <a:pPr marL="285750" indent="-285750">
              <a:buFont typeface="Arial" panose="020B0604020202020204" pitchFamily="34" charset="0"/>
              <a:buChar char="•"/>
            </a:pPr>
            <a:r>
              <a:rPr lang="en-US" dirty="0"/>
              <a:t>Without Stemming:</a:t>
            </a:r>
          </a:p>
          <a:p>
            <a:pPr marL="742950" lvl="1" indent="-285750">
              <a:buFont typeface="Arial" panose="020B0604020202020204" pitchFamily="34" charset="0"/>
              <a:buChar char="•"/>
            </a:pPr>
            <a:r>
              <a:rPr lang="en-US" dirty="0"/>
              <a:t>SVC and Random Forest: 75% Accuracy</a:t>
            </a:r>
          </a:p>
          <a:p>
            <a:pPr marL="742950" lvl="1" indent="-285750">
              <a:buFont typeface="Arial" panose="020B0604020202020204" pitchFamily="34" charset="0"/>
              <a:buChar char="•"/>
            </a:pPr>
            <a:r>
              <a:rPr lang="en-US" dirty="0"/>
              <a:t>Sample size 10%</a:t>
            </a:r>
          </a:p>
          <a:p>
            <a:pPr marL="285750" indent="-285750">
              <a:buFont typeface="Arial" panose="020B0604020202020204" pitchFamily="34" charset="0"/>
              <a:buChar char="•"/>
            </a:pPr>
            <a:r>
              <a:rPr lang="en-US" dirty="0"/>
              <a:t>With Stemming:</a:t>
            </a:r>
          </a:p>
          <a:p>
            <a:pPr marL="742950" lvl="1" indent="-285750">
              <a:buFont typeface="Arial" panose="020B0604020202020204" pitchFamily="34" charset="0"/>
              <a:buChar char="•"/>
            </a:pPr>
            <a:r>
              <a:rPr lang="en-US" dirty="0"/>
              <a:t>SVC: 76% Accuracy</a:t>
            </a:r>
          </a:p>
          <a:p>
            <a:pPr marL="742950" lvl="1" indent="-285750">
              <a:buFont typeface="Arial" panose="020B0604020202020204" pitchFamily="34" charset="0"/>
              <a:buChar char="•"/>
            </a:pPr>
            <a:r>
              <a:rPr lang="en-US" dirty="0"/>
              <a:t>Sample Size 10%</a:t>
            </a:r>
          </a:p>
          <a:p>
            <a:pPr marL="285750" indent="-285750">
              <a:buFont typeface="Arial" panose="020B0604020202020204" pitchFamily="34" charset="0"/>
              <a:buChar char="•"/>
            </a:pPr>
            <a:r>
              <a:rPr lang="en-US" dirty="0"/>
              <a:t>Without Stemming</a:t>
            </a:r>
          </a:p>
          <a:p>
            <a:pPr marL="742950" lvl="1" indent="-285750">
              <a:buFont typeface="Arial" panose="020B0604020202020204" pitchFamily="34" charset="0"/>
              <a:buChar char="•"/>
            </a:pPr>
            <a:r>
              <a:rPr lang="en-US" dirty="0"/>
              <a:t>Random Forest: 79% Accuracy</a:t>
            </a:r>
          </a:p>
          <a:p>
            <a:pPr marL="742950" lvl="1" indent="-285750">
              <a:buFont typeface="Arial" panose="020B0604020202020204" pitchFamily="34" charset="0"/>
              <a:buChar char="•"/>
            </a:pPr>
            <a:r>
              <a:rPr lang="en-US" dirty="0"/>
              <a:t>Sample Size: 50%</a:t>
            </a:r>
          </a:p>
        </p:txBody>
      </p:sp>
      <p:pic>
        <p:nvPicPr>
          <p:cNvPr id="14" name="Picture 13" descr="A picture containing chart&#10;&#10;Description automatically generated">
            <a:extLst>
              <a:ext uri="{FF2B5EF4-FFF2-40B4-BE49-F238E27FC236}">
                <a16:creationId xmlns:a16="http://schemas.microsoft.com/office/drawing/2014/main" id="{57DBE6D8-305B-F93C-B5F3-7EDE2B36B411}"/>
              </a:ext>
            </a:extLst>
          </p:cNvPr>
          <p:cNvPicPr>
            <a:picLocks noChangeAspect="1"/>
          </p:cNvPicPr>
          <p:nvPr/>
        </p:nvPicPr>
        <p:blipFill rotWithShape="1">
          <a:blip r:embed="rId3"/>
          <a:srcRect t="2525"/>
          <a:stretch/>
        </p:blipFill>
        <p:spPr>
          <a:xfrm>
            <a:off x="6589986" y="3184633"/>
            <a:ext cx="5311009" cy="3536841"/>
          </a:xfrm>
          <a:prstGeom prst="rect">
            <a:avLst/>
          </a:prstGeom>
        </p:spPr>
      </p:pic>
    </p:spTree>
    <p:extLst>
      <p:ext uri="{BB962C8B-B14F-4D97-AF65-F5344CB8AC3E}">
        <p14:creationId xmlns:p14="http://schemas.microsoft.com/office/powerpoint/2010/main" val="271266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a:t>Quora NLP</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rtl="0"/>
              <a:t>5</a:t>
            </a:fld>
            <a:endParaRPr lang="en-GB"/>
          </a:p>
        </p:txBody>
      </p:sp>
      <p:sp>
        <p:nvSpPr>
          <p:cNvPr id="5" name="Title 1">
            <a:extLst>
              <a:ext uri="{FF2B5EF4-FFF2-40B4-BE49-F238E27FC236}">
                <a16:creationId xmlns:a16="http://schemas.microsoft.com/office/drawing/2014/main" id="{14717D5E-3AAC-E3CF-0D58-9C20AB238F56}"/>
              </a:ext>
            </a:extLst>
          </p:cNvPr>
          <p:cNvSpPr txBox="1">
            <a:spLocks/>
          </p:cNvSpPr>
          <p:nvPr/>
        </p:nvSpPr>
        <p:spPr>
          <a:xfrm>
            <a:off x="314272" y="-521209"/>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GB" sz="4000" dirty="0"/>
              <a:t>Modelling – Words2Vec</a:t>
            </a:r>
            <a:endParaRPr lang="en-GB" dirty="0"/>
          </a:p>
        </p:txBody>
      </p:sp>
      <p:sp>
        <p:nvSpPr>
          <p:cNvPr id="9" name="TextBox 8">
            <a:extLst>
              <a:ext uri="{FF2B5EF4-FFF2-40B4-BE49-F238E27FC236}">
                <a16:creationId xmlns:a16="http://schemas.microsoft.com/office/drawing/2014/main" id="{4F000E50-6927-DCB9-BB11-1FF9DCF3670E}"/>
              </a:ext>
            </a:extLst>
          </p:cNvPr>
          <p:cNvSpPr txBox="1"/>
          <p:nvPr/>
        </p:nvSpPr>
        <p:spPr>
          <a:xfrm>
            <a:off x="430924" y="986917"/>
            <a:ext cx="7420304" cy="1292662"/>
          </a:xfrm>
          <a:prstGeom prst="rect">
            <a:avLst/>
          </a:prstGeom>
          <a:noFill/>
        </p:spPr>
        <p:txBody>
          <a:bodyPr wrap="square" rtlCol="0">
            <a:spAutoFit/>
          </a:bodyPr>
          <a:lstStyle/>
          <a:p>
            <a:r>
              <a:rPr lang="en-US" sz="2400" b="1" dirty="0">
                <a:latin typeface="+mj-lt"/>
              </a:rPr>
              <a:t>Process - Classification using W2V</a:t>
            </a:r>
            <a:endParaRPr lang="en-US" dirty="0"/>
          </a:p>
          <a:p>
            <a:pPr marL="285750" indent="-285750">
              <a:buFont typeface="Arial" panose="020B0604020202020204" pitchFamily="34" charset="0"/>
              <a:buChar char="•"/>
            </a:pPr>
            <a:r>
              <a:rPr lang="en-US" dirty="0"/>
              <a:t>Skip Gram model created </a:t>
            </a:r>
          </a:p>
          <a:p>
            <a:pPr marL="285750" indent="-285750">
              <a:buFont typeface="Arial" panose="020B0604020202020204" pitchFamily="34" charset="0"/>
              <a:buChar char="•"/>
            </a:pPr>
            <a:r>
              <a:rPr lang="en-US" dirty="0"/>
              <a:t>Intention is to create a similarity expression comparing Q1 and Q2 and then pass it to a classification model </a:t>
            </a:r>
          </a:p>
        </p:txBody>
      </p:sp>
      <p:sp>
        <p:nvSpPr>
          <p:cNvPr id="12" name="TextBox 11">
            <a:extLst>
              <a:ext uri="{FF2B5EF4-FFF2-40B4-BE49-F238E27FC236}">
                <a16:creationId xmlns:a16="http://schemas.microsoft.com/office/drawing/2014/main" id="{C7B116D2-00E3-17B5-46A6-3005EA9F84B0}"/>
              </a:ext>
            </a:extLst>
          </p:cNvPr>
          <p:cNvSpPr txBox="1"/>
          <p:nvPr/>
        </p:nvSpPr>
        <p:spPr>
          <a:xfrm>
            <a:off x="544120" y="3184632"/>
            <a:ext cx="7420304" cy="738664"/>
          </a:xfrm>
          <a:prstGeom prst="rect">
            <a:avLst/>
          </a:prstGeom>
          <a:noFill/>
        </p:spPr>
        <p:txBody>
          <a:bodyPr wrap="square" rtlCol="0">
            <a:spAutoFit/>
          </a:bodyPr>
          <a:lstStyle/>
          <a:p>
            <a:r>
              <a:rPr lang="en-US" sz="2400" b="1" dirty="0">
                <a:latin typeface="+mj-lt"/>
              </a:rPr>
              <a:t>Results</a:t>
            </a:r>
          </a:p>
          <a:p>
            <a:pPr marL="285750" indent="-285750">
              <a:buFont typeface="Arial" panose="020B0604020202020204" pitchFamily="34" charset="0"/>
              <a:buChar char="•"/>
            </a:pPr>
            <a:r>
              <a:rPr lang="en-US" dirty="0"/>
              <a:t>TBD</a:t>
            </a:r>
            <a:endParaRPr lang="en-US" sz="1400" dirty="0"/>
          </a:p>
        </p:txBody>
      </p:sp>
    </p:spTree>
    <p:extLst>
      <p:ext uri="{BB962C8B-B14F-4D97-AF65-F5344CB8AC3E}">
        <p14:creationId xmlns:p14="http://schemas.microsoft.com/office/powerpoint/2010/main" val="270614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833681"/>
          </a:xfrm>
        </p:spPr>
        <p:txBody>
          <a:bodyPr rtlCol="0">
            <a:normAutofit fontScale="90000"/>
          </a:bodyPr>
          <a:lstStyle/>
          <a:p>
            <a:pPr rtl="0"/>
            <a:r>
              <a:rPr lang="en-GB" dirty="0">
                <a:latin typeface="+mn-lt"/>
              </a:rPr>
              <a:t>Next steps</a:t>
            </a:r>
            <a:endParaRPr lang="en-GB"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1739883"/>
            <a:ext cx="5833872" cy="3118104"/>
          </a:xfrm>
        </p:spPr>
        <p:txBody>
          <a:bodyPr rtlCol="0"/>
          <a:lstStyle/>
          <a:p>
            <a:pPr marL="285750" indent="-285750" algn="r" rtl="0">
              <a:buFont typeface="Arial" panose="020B0604020202020204" pitchFamily="34" charset="0"/>
              <a:buChar char="•"/>
            </a:pPr>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rtl="0"/>
              <a:t>6</a:t>
            </a:fld>
            <a:endParaRPr lang="en-GB"/>
          </a:p>
        </p:txBody>
      </p:sp>
    </p:spTree>
    <p:extLst>
      <p:ext uri="{BB962C8B-B14F-4D97-AF65-F5344CB8AC3E}">
        <p14:creationId xmlns:p14="http://schemas.microsoft.com/office/powerpoint/2010/main" val="161359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a:solidFill>
                  <a:schemeClr val="bg1"/>
                </a:solidFill>
                <a:latin typeface="+mn-lt"/>
              </a:rPr>
              <a:t>Topic one</a:t>
            </a:r>
            <a:endParaRPr lang="en-GB"/>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sz="2000">
                <a:solidFill>
                  <a:schemeClr val="bg1"/>
                </a:solidFill>
              </a:rPr>
              <a:t>Subtitle</a:t>
            </a:r>
            <a:endParaRPr lang="en-GB"/>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915178073"/>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8</a:t>
            </a:fld>
            <a:endParaRPr lang="en-GB"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4127181785"/>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pPr rtl="0"/>
                      <a:endParaRPr lang="en-GB" noProof="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GB" noProof="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en-GB" noProof="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en-GB" noProof="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a:r>
                        <a:rPr lang="en-GB" noProof="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rtl="0"/>
                      <a:r>
                        <a:rPr lang="en-GB" b="0" noProof="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noProof="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noProof="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en-GB" b="0" noProof="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en-GB" noProof="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r>
                        <a:rPr lang="en-GB" noProof="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r>
                        <a:rPr lang="en-GB" noProof="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rtl="0"/>
                      <a:r>
                        <a:rPr lang="en-GB" noProof="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rtl="0"/>
                      <a:r>
                        <a:rPr lang="en-GB" b="0" noProof="0"/>
                        <a:t>Item 3</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en-GB" noProof="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en-GB" noProof="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en-GB" noProof="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en-GB" noProof="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rtl="0"/>
                      <a:r>
                        <a:rPr lang="en-GB" b="0" noProof="0"/>
                        <a:t>Item 4</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en-GB"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en-GB" noProof="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en-GB"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en-GB" noProof="0"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9</a:t>
            </a:fld>
            <a:endParaRPr lang="en-GB"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GradientUnivers</Template>
  <TotalTime>142</TotalTime>
  <Words>622</Words>
  <Application>Microsoft Macintosh PowerPoint</Application>
  <PresentationFormat>Widescreen</PresentationFormat>
  <Paragraphs>143</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Univers</vt:lpstr>
      <vt:lpstr>GradientUnivers</vt:lpstr>
      <vt:lpstr>Mini Project V: Quora NLP</vt:lpstr>
      <vt:lpstr>Problem: - People ask a lot of the same questions - This crowds the site with duplicates and wastes peoples time which leads to poor customer experience and higher operating costs   Solution: - Develop a model to identify duplicates with the intent of redirecting customers to existing posts   Data: - 400k “similar” categorized posts   Risks: - 24hrs to complete</vt:lpstr>
      <vt:lpstr>Process:</vt:lpstr>
      <vt:lpstr>PowerPoint Presentation</vt:lpstr>
      <vt:lpstr>PowerPoint Presentation</vt:lpstr>
      <vt:lpstr>Next steps</vt:lpstr>
      <vt:lpstr>Topic one</vt:lpstr>
      <vt:lpstr>Chart</vt:lpstr>
      <vt:lpstr>Table</vt:lpstr>
      <vt:lpstr>The way to get started is to quit talking and begin doing.</vt:lpstr>
      <vt:lpstr>Team</vt:lpstr>
      <vt:lpstr>Timeline</vt:lpstr>
      <vt:lpstr>Title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V: Quora NLP modelling</dc:title>
  <dc:creator>Simon Johnston</dc:creator>
  <cp:lastModifiedBy>Simon Johnston</cp:lastModifiedBy>
  <cp:revision>2</cp:revision>
  <dcterms:created xsi:type="dcterms:W3CDTF">2023-01-31T17:26:10Z</dcterms:created>
  <dcterms:modified xsi:type="dcterms:W3CDTF">2023-01-31T19:48:48Z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